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7" r:id="rId10"/>
    <p:sldId id="268" r:id="rId11"/>
    <p:sldId id="264" r:id="rId12"/>
    <p:sldId id="265" r:id="rId13"/>
    <p:sldId id="266" r:id="rId14"/>
    <p:sldId id="269"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ikos" initials="n"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B19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2-12-17T20:12:56.268" idx="1">
    <p:pos x="10" y="10"/>
    <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smtClean="0"/>
              <a:t>Στυλ κύριου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A4A99FB-3662-4255-A766-B312B5FCBD58}" type="datetimeFigureOut">
              <a:rPr lang="el-GR" smtClean="0"/>
              <a:t>17/12/2012</a:t>
            </a:fld>
            <a:endParaRPr lang="el-GR"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l-GR"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FA9E7069-C6AF-41B7-A72D-F4A1A05D5E3D}" type="slidenum">
              <a:rPr lang="el-GR" smtClean="0"/>
              <a:t>‹#›</a:t>
            </a:fld>
            <a:endParaRPr lang="el-GR"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FA4A99FB-3662-4255-A766-B312B5FCBD58}" type="datetimeFigureOut">
              <a:rPr lang="el-GR" smtClean="0"/>
              <a:t>17/12/2012</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A9E7069-C6AF-41B7-A72D-F4A1A05D5E3D}" type="slidenum">
              <a:rPr lang="el-GR" smtClean="0"/>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smtClean="0"/>
              <a:t>Στυλ κύριου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FA4A99FB-3662-4255-A766-B312B5FCBD58}" type="datetimeFigureOut">
              <a:rPr lang="el-GR" smtClean="0"/>
              <a:t>17/12/2012</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A9E7069-C6AF-41B7-A72D-F4A1A05D5E3D}" type="slidenum">
              <a:rPr lang="el-GR" smtClean="0"/>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FA4A99FB-3662-4255-A766-B312B5FCBD58}" type="datetimeFigureOut">
              <a:rPr lang="el-GR" smtClean="0"/>
              <a:t>17/12/2012</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A9E7069-C6AF-41B7-A72D-F4A1A05D5E3D}" type="slidenum">
              <a:rPr lang="el-GR" smtClean="0"/>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FA4A99FB-3662-4255-A766-B312B5FCBD58}" type="datetimeFigureOut">
              <a:rPr lang="el-GR" smtClean="0"/>
              <a:t>17/12/2012</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A9E7069-C6AF-41B7-A72D-F4A1A05D5E3D}" type="slidenum">
              <a:rPr lang="el-GR" smtClean="0"/>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5" name="Date Placeholder 4"/>
          <p:cNvSpPr>
            <a:spLocks noGrp="1"/>
          </p:cNvSpPr>
          <p:nvPr>
            <p:ph type="dt" sz="half" idx="10"/>
          </p:nvPr>
        </p:nvSpPr>
        <p:spPr/>
        <p:txBody>
          <a:bodyPr/>
          <a:lstStyle/>
          <a:p>
            <a:fld id="{FA4A99FB-3662-4255-A766-B312B5FCBD58}" type="datetimeFigureOut">
              <a:rPr lang="el-GR" smtClean="0"/>
              <a:t>17/12/2012</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FA9E7069-C6AF-41B7-A72D-F4A1A05D5E3D}" type="slidenum">
              <a:rPr lang="el-GR" smtClean="0"/>
              <a:t>‹#›</a:t>
            </a:fld>
            <a:endParaRPr lang="el-GR" dirty="0"/>
          </a:p>
        </p:txBody>
      </p:sp>
      <p:sp>
        <p:nvSpPr>
          <p:cNvPr id="9" name="Content Placeholder 8"/>
          <p:cNvSpPr>
            <a:spLocks noGrp="1"/>
          </p:cNvSpPr>
          <p:nvPr>
            <p:ph sz="quarter" idx="13"/>
          </p:nvPr>
        </p:nvSpPr>
        <p:spPr>
          <a:xfrm>
            <a:off x="1042416" y="2313432"/>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FA4A99FB-3662-4255-A766-B312B5FCBD58}" type="datetimeFigureOut">
              <a:rPr lang="el-GR" smtClean="0"/>
              <a:t>17/12/2012</a:t>
            </a:fld>
            <a:endParaRPr lang="el-GR" dirty="0"/>
          </a:p>
        </p:txBody>
      </p:sp>
      <p:sp>
        <p:nvSpPr>
          <p:cNvPr id="8" name="Footer Placeholder 7"/>
          <p:cNvSpPr>
            <a:spLocks noGrp="1"/>
          </p:cNvSpPr>
          <p:nvPr>
            <p:ph type="ftr" sz="quarter" idx="11"/>
          </p:nvPr>
        </p:nvSpPr>
        <p:spPr/>
        <p:txBody>
          <a:bodyPr/>
          <a:lstStyle/>
          <a:p>
            <a:endParaRPr lang="el-GR" dirty="0"/>
          </a:p>
        </p:txBody>
      </p:sp>
      <p:sp>
        <p:nvSpPr>
          <p:cNvPr id="9" name="Slide Number Placeholder 8"/>
          <p:cNvSpPr>
            <a:spLocks noGrp="1"/>
          </p:cNvSpPr>
          <p:nvPr>
            <p:ph type="sldNum" sz="quarter" idx="12"/>
          </p:nvPr>
        </p:nvSpPr>
        <p:spPr/>
        <p:txBody>
          <a:bodyPr/>
          <a:lstStyle/>
          <a:p>
            <a:fld id="{FA9E7069-C6AF-41B7-A72D-F4A1A05D5E3D}" type="slidenum">
              <a:rPr lang="el-GR" smtClean="0"/>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FA4A99FB-3662-4255-A766-B312B5FCBD58}" type="datetimeFigureOut">
              <a:rPr lang="el-GR" smtClean="0"/>
              <a:t>17/12/2012</a:t>
            </a:fld>
            <a:endParaRPr lang="el-GR" dirty="0"/>
          </a:p>
        </p:txBody>
      </p:sp>
      <p:sp>
        <p:nvSpPr>
          <p:cNvPr id="4" name="Footer Placeholder 3"/>
          <p:cNvSpPr>
            <a:spLocks noGrp="1"/>
          </p:cNvSpPr>
          <p:nvPr>
            <p:ph type="ftr" sz="quarter" idx="11"/>
          </p:nvPr>
        </p:nvSpPr>
        <p:spPr/>
        <p:txBody>
          <a:bodyPr/>
          <a:lstStyle/>
          <a:p>
            <a:endParaRPr lang="el-GR" dirty="0"/>
          </a:p>
        </p:txBody>
      </p:sp>
      <p:sp>
        <p:nvSpPr>
          <p:cNvPr id="5" name="Slide Number Placeholder 4"/>
          <p:cNvSpPr>
            <a:spLocks noGrp="1"/>
          </p:cNvSpPr>
          <p:nvPr>
            <p:ph type="sldNum" sz="quarter" idx="12"/>
          </p:nvPr>
        </p:nvSpPr>
        <p:spPr/>
        <p:txBody>
          <a:bodyPr/>
          <a:lstStyle/>
          <a:p>
            <a:fld id="{FA9E7069-C6AF-41B7-A72D-F4A1A05D5E3D}" type="slidenum">
              <a:rPr lang="el-GR" smtClean="0"/>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4A99FB-3662-4255-A766-B312B5FCBD58}" type="datetimeFigureOut">
              <a:rPr lang="el-GR" smtClean="0"/>
              <a:t>17/12/2012</a:t>
            </a:fld>
            <a:endParaRPr lang="el-GR" dirty="0"/>
          </a:p>
        </p:txBody>
      </p:sp>
      <p:sp>
        <p:nvSpPr>
          <p:cNvPr id="3" name="Footer Placeholder 2"/>
          <p:cNvSpPr>
            <a:spLocks noGrp="1"/>
          </p:cNvSpPr>
          <p:nvPr>
            <p:ph type="ftr" sz="quarter" idx="11"/>
          </p:nvPr>
        </p:nvSpPr>
        <p:spPr/>
        <p:txBody>
          <a:bodyPr/>
          <a:lstStyle/>
          <a:p>
            <a:endParaRPr lang="el-GR" dirty="0"/>
          </a:p>
        </p:txBody>
      </p:sp>
      <p:sp>
        <p:nvSpPr>
          <p:cNvPr id="4" name="Slide Number Placeholder 3"/>
          <p:cNvSpPr>
            <a:spLocks noGrp="1"/>
          </p:cNvSpPr>
          <p:nvPr>
            <p:ph type="sldNum" sz="quarter" idx="12"/>
          </p:nvPr>
        </p:nvSpPr>
        <p:spPr/>
        <p:txBody>
          <a:bodyPr/>
          <a:lstStyle/>
          <a:p>
            <a:fld id="{FA9E7069-C6AF-41B7-A72D-F4A1A05D5E3D}" type="slidenum">
              <a:rPr lang="el-GR" smtClean="0"/>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FA4A99FB-3662-4255-A766-B312B5FCBD58}" type="datetimeFigureOut">
              <a:rPr lang="el-GR" smtClean="0"/>
              <a:t>17/12/2012</a:t>
            </a:fld>
            <a:endParaRPr lang="el-GR" dirty="0"/>
          </a:p>
        </p:txBody>
      </p:sp>
      <p:sp>
        <p:nvSpPr>
          <p:cNvPr id="7" name="Slide Number Placeholder 6"/>
          <p:cNvSpPr>
            <a:spLocks noGrp="1"/>
          </p:cNvSpPr>
          <p:nvPr>
            <p:ph type="sldNum" sz="quarter" idx="12"/>
          </p:nvPr>
        </p:nvSpPr>
        <p:spPr/>
        <p:txBody>
          <a:bodyPr/>
          <a:lstStyle/>
          <a:p>
            <a:fld id="{FA9E7069-C6AF-41B7-A72D-F4A1A05D5E3D}" type="slidenum">
              <a:rPr lang="el-GR" smtClean="0"/>
              <a:t>‹#›</a:t>
            </a:fld>
            <a:endParaRPr lang="el-GR"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l-GR" smtClean="0"/>
              <a:t>Στυλ κύριου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l-GR" smtClean="0"/>
              <a:t>Στυλ κύριου τίτλου</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A4A99FB-3662-4255-A766-B312B5FCBD58}" type="datetimeFigureOut">
              <a:rPr lang="el-GR" smtClean="0"/>
              <a:t>17/12/2012</a:t>
            </a:fld>
            <a:endParaRPr lang="el-GR"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dirty="0"/>
          </a:p>
        </p:txBody>
      </p:sp>
      <p:sp>
        <p:nvSpPr>
          <p:cNvPr id="7" name="Slide Number Placeholder 6"/>
          <p:cNvSpPr>
            <a:spLocks noGrp="1"/>
          </p:cNvSpPr>
          <p:nvPr>
            <p:ph type="sldNum" sz="quarter" idx="12"/>
          </p:nvPr>
        </p:nvSpPr>
        <p:spPr/>
        <p:txBody>
          <a:bodyPr/>
          <a:lstStyle/>
          <a:p>
            <a:fld id="{FA9E7069-C6AF-41B7-A72D-F4A1A05D5E3D}" type="slidenum">
              <a:rPr lang="el-GR" smtClean="0"/>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A4A99FB-3662-4255-A766-B312B5FCBD58}" type="datetimeFigureOut">
              <a:rPr lang="el-GR" smtClean="0"/>
              <a:t>17/12/2012</a:t>
            </a:fld>
            <a:endParaRPr lang="el-GR"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l-GR"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FA9E7069-C6AF-41B7-A72D-F4A1A05D5E3D}" type="slidenum">
              <a:rPr lang="el-GR" smtClean="0"/>
              <a:t>‹#›</a:t>
            </a:fld>
            <a:endParaRPr lang="el-GR"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1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el.wikipedia.org/wiki/%CE%A3%CF%85%CF%81%CE%BC%CE%B1%CF%84%CF%8C%CF%83%CF%87%CE%BF%CE%B9%CE%BD%CE%BF" TargetMode="External"/><Relationship Id="rId3" Type="http://schemas.openxmlformats.org/officeDocument/2006/relationships/hyperlink" Target="http://el.wikipedia.org/wiki/%CE%9C%CE%B7%CF%87%CE%B1%CE%BD%CE%AE_%CE%B5%CF%83%CF%89%CF%84%CE%B5%CF%81%CE%B9%CE%BA%CE%AE%CF%82_%CE%BA%CE%B1%CF%8D%CF%83%CE%B7%CF%82" TargetMode="External"/><Relationship Id="rId7" Type="http://schemas.openxmlformats.org/officeDocument/2006/relationships/hyperlink" Target="http://el.wikipedia.org/w/index.php?title=%CE%92%CE%B1%CF%81%CE%BF%CF%8D%CE%BB%CE%BA%CE%BF&amp;action=edit&amp;redlink=1" TargetMode="External"/><Relationship Id="rId2" Type="http://schemas.openxmlformats.org/officeDocument/2006/relationships/hyperlink" Target="http://el.wikipedia.org/wiki/%CE%91%CF%85%CF%84%CE%BF%CE%BA%CE%AF%CE%BD%CE%B7%CF%84%CE%BF" TargetMode="External"/><Relationship Id="rId1" Type="http://schemas.openxmlformats.org/officeDocument/2006/relationships/slideLayout" Target="../slideLayouts/slideLayout2.xml"/><Relationship Id="rId6" Type="http://schemas.openxmlformats.org/officeDocument/2006/relationships/hyperlink" Target="http://el.wikipedia.org/wiki/%CE%94%CE%B9%CE%B1%CF%86%CE%BF%CF%81%CE%B9%CE%BA%CE%AC_%CE%B1%CF%85%CF%84%CE%BF%CE%BA%CE%B9%CE%BD%CE%AE%CF%84%CE%BF%CF%85" TargetMode="External"/><Relationship Id="rId11" Type="http://schemas.openxmlformats.org/officeDocument/2006/relationships/image" Target="../media/image9.jpeg"/><Relationship Id="rId5" Type="http://schemas.openxmlformats.org/officeDocument/2006/relationships/hyperlink" Target="http://el.wikipedia.org/w/index.php?title=%CE%94%CE%B9%CF%89%CF%83%CF%84%CE%AE%CF%81%CE%B1%CF%82&amp;action=edit&amp;redlink=1" TargetMode="External"/><Relationship Id="rId10" Type="http://schemas.openxmlformats.org/officeDocument/2006/relationships/image" Target="../media/image8.jpeg"/><Relationship Id="rId4" Type="http://schemas.openxmlformats.org/officeDocument/2006/relationships/hyperlink" Target="http://el.wikipedia.org/w/index.php?title=%CE%86%CF%84%CF%81%CE%B1%CE%BA%CF%84%CE%BF%CF%82&amp;action=edit&amp;redlink=1" TargetMode="External"/><Relationship Id="rId9" Type="http://schemas.openxmlformats.org/officeDocument/2006/relationships/hyperlink" Target="http://el.wikipedia.org/w/index.php?title=%CE%9F%CE%B4%CE%BF%CE%BD%CF%84%CF%89%CF%84%CF%8C%CF%82_%CF%84%CF%81%CE%BF%CF%87%CF%8C%CF%82&amp;action=edit&amp;redlink=1"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Autofit/>
          </a:bodyPr>
          <a:lstStyle/>
          <a:p>
            <a:pPr algn="ctr"/>
            <a:r>
              <a:rPr lang="el-GR" sz="4000" dirty="0" smtClean="0">
                <a:solidFill>
                  <a:srgbClr val="7030A0"/>
                </a:solidFill>
              </a:rPr>
              <a:t>ΤΟ ΠΟΔΗΛΑΤΟ</a:t>
            </a:r>
            <a:endParaRPr lang="el-GR" sz="4000" dirty="0">
              <a:solidFill>
                <a:srgbClr val="7030A0"/>
              </a:solidFill>
            </a:endParaRPr>
          </a:p>
        </p:txBody>
      </p:sp>
      <p:sp>
        <p:nvSpPr>
          <p:cNvPr id="3" name="Υπότιτλος 2"/>
          <p:cNvSpPr>
            <a:spLocks noGrp="1"/>
          </p:cNvSpPr>
          <p:nvPr>
            <p:ph type="subTitle" idx="1"/>
          </p:nvPr>
        </p:nvSpPr>
        <p:spPr/>
        <p:txBody>
          <a:bodyPr>
            <a:normAutofit fontScale="85000" lnSpcReduction="20000"/>
          </a:bodyPr>
          <a:lstStyle/>
          <a:p>
            <a:pPr algn="ctr"/>
            <a:r>
              <a:rPr lang="el-GR" sz="3200" b="1" i="1" u="sng" dirty="0" smtClean="0">
                <a:solidFill>
                  <a:srgbClr val="FB19F0"/>
                </a:solidFill>
              </a:rPr>
              <a:t>ΡΟΖ ΣΤΙΛΕΤΑ</a:t>
            </a:r>
          </a:p>
          <a:p>
            <a:pPr algn="ctr"/>
            <a:r>
              <a:rPr lang="el-GR" sz="3200" b="1" dirty="0" smtClean="0">
                <a:solidFill>
                  <a:schemeClr val="accent3"/>
                </a:solidFill>
              </a:rPr>
              <a:t>Βιργινία Γκρίνια</a:t>
            </a:r>
          </a:p>
          <a:p>
            <a:pPr algn="ctr"/>
            <a:r>
              <a:rPr lang="el-GR" sz="3200" b="1" dirty="0">
                <a:solidFill>
                  <a:schemeClr val="accent3"/>
                </a:solidFill>
              </a:rPr>
              <a:t>Ε</a:t>
            </a:r>
            <a:r>
              <a:rPr lang="el-GR" sz="3200" b="1" dirty="0" smtClean="0">
                <a:solidFill>
                  <a:schemeClr val="accent3"/>
                </a:solidFill>
              </a:rPr>
              <a:t>ύα </a:t>
            </a:r>
            <a:r>
              <a:rPr lang="el-GR" sz="3200" b="1" dirty="0" err="1" smtClean="0">
                <a:solidFill>
                  <a:schemeClr val="accent3"/>
                </a:solidFill>
              </a:rPr>
              <a:t>Γκρίτζαλη</a:t>
            </a:r>
            <a:endParaRPr lang="el-GR" sz="3200" b="1" dirty="0" smtClean="0">
              <a:solidFill>
                <a:schemeClr val="accent3"/>
              </a:solidFill>
            </a:endParaRPr>
          </a:p>
        </p:txBody>
      </p:sp>
    </p:spTree>
    <p:extLst>
      <p:ext uri="{BB962C8B-B14F-4D97-AF65-F5344CB8AC3E}">
        <p14:creationId xmlns:p14="http://schemas.microsoft.com/office/powerpoint/2010/main" val="286355096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Βραχίονα - σχέσεις γραναζιών</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Το μήκος του βραχίονα μπορεί να είναι διαφορετικό από ποδηλάτη σε ποδηλάτη ανάλογα με το ύψος του και το στιλ </a:t>
            </a:r>
            <a:r>
              <a:rPr lang="el-GR" dirty="0" smtClean="0"/>
              <a:t>του. </a:t>
            </a:r>
            <a:r>
              <a:rPr lang="el-GR" dirty="0"/>
              <a:t>Οι μεγαλύτεροι βραχίονες προσφέρουν πολύ καλύτερη άνεση, βοηθούν στην πίεση πιο βαριών σχέσεων γραναζιών, με μικρότερο </a:t>
            </a:r>
            <a:r>
              <a:rPr lang="el-GR" dirty="0" err="1"/>
              <a:t>στροφάρισμα</a:t>
            </a:r>
            <a:r>
              <a:rPr lang="el-GR" dirty="0"/>
              <a:t> </a:t>
            </a:r>
            <a:r>
              <a:rPr lang="el-GR" dirty="0" smtClean="0"/>
              <a:t>.Απ </a:t>
            </a:r>
            <a:r>
              <a:rPr lang="el-GR" dirty="0"/>
              <a:t>την άλλη πλευρά αν κάποιος χρειάζεται </a:t>
            </a:r>
            <a:r>
              <a:rPr lang="el-GR" dirty="0" err="1"/>
              <a:t>στροφάρισμα</a:t>
            </a:r>
            <a:r>
              <a:rPr lang="el-GR" dirty="0"/>
              <a:t> αυτό γίνεται καλύτερα με του κανονικούς βραχίονες. Σαν σημείο αναφοράς θεωρούμε τους βραχίονες με μήκος 170 χιλιοστά για ποδήλατα με μήκος C-Τ μέχρι 54 εκατοστά</a:t>
            </a:r>
            <a:r>
              <a:rPr lang="el-GR" dirty="0" smtClean="0"/>
              <a:t>.</a:t>
            </a:r>
            <a:r>
              <a:rPr lang="el-GR" dirty="0"/>
              <a:t> Οι σχέσεις των γραναζιών πάντως παρουσιάζουν μεγάλη ποικιλία σε γρανάζια και δίσκους. Ανάλογα με το </a:t>
            </a:r>
            <a:r>
              <a:rPr lang="el-GR" dirty="0" err="1"/>
              <a:t>τεραίν</a:t>
            </a:r>
            <a:r>
              <a:rPr lang="el-GR" dirty="0"/>
              <a:t> και το στιλ του καθενός μπορεί να διαλέξει τα κατάλληλα.</a:t>
            </a:r>
          </a:p>
        </p:txBody>
      </p:sp>
      <p:pic>
        <p:nvPicPr>
          <p:cNvPr id="2050" name="Picture 2" descr="http://www.podilates.gr/sites/default/files/DSC01687.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1" y="332657"/>
            <a:ext cx="1656183" cy="1242137"/>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www.specialbikes.gr/assets/images/0146/3344/IMG_0007.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04796" y="410656"/>
            <a:ext cx="1448184" cy="1086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334675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t>ΦΡΕΝΑ</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Σήμερα υπάρχουν δύο τύποι φρένων</a:t>
            </a:r>
            <a:r>
              <a:rPr lang="el-GR" dirty="0" smtClean="0"/>
              <a:t>.</a:t>
            </a:r>
          </a:p>
          <a:p>
            <a:r>
              <a:rPr lang="el-GR" dirty="0" smtClean="0"/>
              <a:t> </a:t>
            </a:r>
            <a:r>
              <a:rPr lang="el-GR" dirty="0"/>
              <a:t>Ο ένας είναι ο παραδοσιακός με τα «παπουτσάκια» ή τακάκια των φρένων να εφάπτονται στο στεφάνι της ρόδας κατά το φρενάρισμα, ώστε να προκαλέσουν την σταδιακή επιβράδυνση και το σταμάτημα του ποδηλάτου. Αυτός ο τύπος φρένων λειτουργούσε και λειτουργεί πολύ καλά μέχρι τώρα, είναι ελαφρύ και πολύ εύκολο στην επισκευή και συντήρησή του. Παρ' όλα αυτά το συγκεκριμένο σύστημα φρένων έχει μερικές αδυναμίες</a:t>
            </a:r>
            <a:r>
              <a:rPr lang="el-GR" dirty="0" smtClean="0"/>
              <a:t>.</a:t>
            </a:r>
          </a:p>
          <a:p>
            <a:r>
              <a:rPr lang="el-GR" dirty="0"/>
              <a:t>Τα δισκόφρενα από την άλλη (μηχανικά ή υδραυλικά)  προσδίδουν ιδιαίτερη …</a:t>
            </a:r>
            <a:r>
              <a:rPr lang="el-GR" b="1" dirty="0"/>
              <a:t>εμφάνιση </a:t>
            </a:r>
            <a:r>
              <a:rPr lang="el-GR" dirty="0"/>
              <a:t>σ’ ένα ποδήλατο, ειδικά στα μάτια ενός </a:t>
            </a:r>
            <a:r>
              <a:rPr lang="el-GR" b="1" dirty="0"/>
              <a:t>αδαούς</a:t>
            </a:r>
            <a:r>
              <a:rPr lang="el-GR" dirty="0"/>
              <a:t>! </a:t>
            </a:r>
          </a:p>
        </p:txBody>
      </p:sp>
      <p:pic>
        <p:nvPicPr>
          <p:cNvPr id="6146" name="Picture 2" descr="http://www.action-bikes.gr/media/catalog/product/cache/1/image/9df78eab33525d08d6e5fb8d27136e95/3/6/360831_081215_v-brakearch.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664" y="548680"/>
            <a:ext cx="1364391" cy="1728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31737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dirty="0"/>
              <a:t> ΜΕΤΑΤΡΟΠΕΣ ΕΝΕΡΓΕΙΑΣ ΤΟΥ ΠΟΔΗΛΑΤΟΥ</a:t>
            </a:r>
          </a:p>
        </p:txBody>
      </p:sp>
      <p:sp>
        <p:nvSpPr>
          <p:cNvPr id="3" name="Θέση περιεχομένου 2"/>
          <p:cNvSpPr>
            <a:spLocks noGrp="1"/>
          </p:cNvSpPr>
          <p:nvPr>
            <p:ph idx="1"/>
          </p:nvPr>
        </p:nvSpPr>
        <p:spPr/>
        <p:txBody>
          <a:bodyPr>
            <a:normAutofit fontScale="55000" lnSpcReduction="20000"/>
          </a:bodyPr>
          <a:lstStyle/>
          <a:p>
            <a:r>
              <a:rPr lang="el-GR" dirty="0"/>
              <a:t>Η </a:t>
            </a:r>
            <a:r>
              <a:rPr lang="el-GR" b="1" u="sng" dirty="0"/>
              <a:t>ενέργεια</a:t>
            </a:r>
            <a:r>
              <a:rPr lang="el-GR" dirty="0"/>
              <a:t> µας είναι γνωστή σε διάφορες μορφές όπως :</a:t>
            </a:r>
          </a:p>
          <a:p>
            <a:r>
              <a:rPr lang="el-GR" dirty="0"/>
              <a:t>  -η κινητική ενέργεια που έχει ένα σώμα λόγω της ταχύτητας του</a:t>
            </a:r>
          </a:p>
          <a:p>
            <a:r>
              <a:rPr lang="el-GR" dirty="0"/>
              <a:t>  -η φωτεινή ενέργεια που έχει το φως.</a:t>
            </a:r>
          </a:p>
          <a:p>
            <a:r>
              <a:rPr lang="el-GR" dirty="0"/>
              <a:t>  -η ηχητική ενέργεια που µμεταφέρει ο ήχος.</a:t>
            </a:r>
          </a:p>
          <a:p>
            <a:r>
              <a:rPr lang="el-GR" dirty="0"/>
              <a:t>  -η πυρηνική ενεργεία που περικλείεται στον πυρήνα των ατόκων και</a:t>
            </a:r>
          </a:p>
          <a:p>
            <a:r>
              <a:rPr lang="el-GR" dirty="0"/>
              <a:t>ελευθερώνεται µε τη διάσπαση του.</a:t>
            </a:r>
          </a:p>
          <a:p>
            <a:r>
              <a:rPr lang="el-GR" dirty="0"/>
              <a:t>  -η θερμική ενέργεια που σχετίζεται µε τη θερμοκρασία του σώματος.</a:t>
            </a:r>
          </a:p>
          <a:p>
            <a:r>
              <a:rPr lang="el-GR" dirty="0"/>
              <a:t>  -η χημική ενέργεια που υπάρχει σε χημικές ουσίες και ελευθερώνεται µε τις</a:t>
            </a:r>
          </a:p>
          <a:p>
            <a:r>
              <a:rPr lang="el-GR" dirty="0"/>
              <a:t>χημικές αντιδράσεις. Τα καύσιμα, οι τροφές και οι µμπαταρίες περικλείουν χημική</a:t>
            </a:r>
          </a:p>
          <a:p>
            <a:r>
              <a:rPr lang="el-GR" dirty="0"/>
              <a:t>ενέργεια.</a:t>
            </a:r>
          </a:p>
          <a:p>
            <a:r>
              <a:rPr lang="el-GR" dirty="0"/>
              <a:t>  -η δυναμική ενέργεια που έχει ένα σώμα λόγω της παραμόρφωσης του ή</a:t>
            </a:r>
          </a:p>
          <a:p>
            <a:r>
              <a:rPr lang="el-GR" dirty="0"/>
              <a:t>λόγω της θέσης του  (ύψος</a:t>
            </a:r>
            <a:r>
              <a:rPr lang="el-GR" dirty="0" smtClean="0"/>
              <a:t>)</a:t>
            </a:r>
            <a:r>
              <a:rPr lang="en-US" dirty="0" smtClean="0"/>
              <a:t> </a:t>
            </a:r>
            <a:r>
              <a:rPr lang="el-GR" dirty="0" smtClean="0"/>
              <a:t>.</a:t>
            </a:r>
            <a:r>
              <a:rPr lang="el-GR" dirty="0"/>
              <a:t>Τα ελατήρια που παραμορφώνονται  µε επιμήκυνση</a:t>
            </a:r>
          </a:p>
          <a:p>
            <a:r>
              <a:rPr lang="el-GR" dirty="0"/>
              <a:t>συμπίεση περικλείουν δυναμική ενέργεια που ελευθερώνεται όταν αυτά</a:t>
            </a:r>
          </a:p>
          <a:p>
            <a:r>
              <a:rPr lang="el-GR" dirty="0"/>
              <a:t>επανέλθουν στην αρχική τους κατάσταση.  Το νερό του υδροηλεκτρικού</a:t>
            </a:r>
          </a:p>
          <a:p>
            <a:r>
              <a:rPr lang="el-GR" dirty="0"/>
              <a:t>φράγματος έχει </a:t>
            </a:r>
            <a:r>
              <a:rPr lang="el-GR" dirty="0" smtClean="0"/>
              <a:t>αποθηκευόμενη </a:t>
            </a:r>
            <a:r>
              <a:rPr lang="el-GR" dirty="0"/>
              <a:t>δυναμική ενέργεια.</a:t>
            </a:r>
          </a:p>
        </p:txBody>
      </p:sp>
    </p:spTree>
    <p:extLst>
      <p:ext uri="{BB962C8B-B14F-4D97-AF65-F5344CB8AC3E}">
        <p14:creationId xmlns:p14="http://schemas.microsoft.com/office/powerpoint/2010/main" val="14108787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normAutofit fontScale="85000" lnSpcReduction="20000"/>
          </a:bodyPr>
          <a:lstStyle/>
          <a:p>
            <a:pPr lvl="0"/>
            <a:r>
              <a:rPr lang="el-GR" dirty="0"/>
              <a:t>Τρώγοντας την τροφή μας παράγουμε </a:t>
            </a:r>
            <a:r>
              <a:rPr lang="el-GR" i="1" dirty="0"/>
              <a:t>χημική ενέργεια</a:t>
            </a:r>
            <a:r>
              <a:rPr lang="el-GR" b="1" i="1" dirty="0"/>
              <a:t> </a:t>
            </a:r>
            <a:r>
              <a:rPr lang="el-GR" dirty="0"/>
              <a:t>.Την ενέργεια αυτή την μετατρέπουμε σε </a:t>
            </a:r>
            <a:r>
              <a:rPr lang="el-GR" i="1" dirty="0"/>
              <a:t>κινητική ενέργεια</a:t>
            </a:r>
            <a:r>
              <a:rPr lang="el-GR" dirty="0"/>
              <a:t> όπου είναι οι κινήσεις που κάνουμε με το σώμα μας για να θέσουμε σε λειτουργία το ποδήλατο. Η κινητική ενέργεια μεταφέρεται από το σώμα μας στη ρόδα του ποδηλάτου. Κινώντας την ρόδα μετατρέπουμε την κινητική ενέργεια σε ηλεκτρική ενέργεια. Επίσης πολλά ποδήλατα χρησιμοποιούν και το δυναμό. Όπου με την βοήθεια του ανάβεται το λαμπάκι του ποδηλάτου, δηλαδή η ηλεκτρική ενέργεια μετατρέπεται σε φωτεινή ενέργεια</a:t>
            </a:r>
            <a:r>
              <a:rPr lang="el-GR" b="1" i="1" dirty="0"/>
              <a:t> </a:t>
            </a:r>
            <a:r>
              <a:rPr lang="el-GR" dirty="0"/>
              <a:t>.</a:t>
            </a:r>
            <a:r>
              <a:rPr lang="el-GR" b="1" i="1" dirty="0"/>
              <a:t> </a:t>
            </a:r>
            <a:endParaRPr lang="el-GR" dirty="0"/>
          </a:p>
          <a:p>
            <a:pPr marL="68580" indent="0">
              <a:buNone/>
            </a:pPr>
            <a:r>
              <a:rPr lang="el-GR" dirty="0"/>
              <a:t> </a:t>
            </a:r>
          </a:p>
          <a:p>
            <a:endParaRPr lang="el-GR" dirty="0"/>
          </a:p>
        </p:txBody>
      </p:sp>
      <p:pic>
        <p:nvPicPr>
          <p:cNvPr id="7170" name="Picture 2" descr="1333785335_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620688"/>
            <a:ext cx="2747764" cy="1656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3" descr="ANd9GcQ_FbcgM7QNHX-wLMFhNMW-FlIS7C2b6KEYutZSZXaQUmfML38xTA"/>
          <p:cNvPicPr>
            <a:picLocks noChangeAspect="1" noChangeArrowheads="1"/>
          </p:cNvPicPr>
          <p:nvPr/>
        </p:nvPicPr>
        <p:blipFill>
          <a:blip r:embed="rId3">
            <a:lum bright="6000" contrast="-2000"/>
            <a:extLst>
              <a:ext uri="{28A0092B-C50C-407E-A947-70E740481C1C}">
                <a14:useLocalDpi xmlns:a14="http://schemas.microsoft.com/office/drawing/2010/main" val="0"/>
              </a:ext>
            </a:extLst>
          </a:blip>
          <a:srcRect/>
          <a:stretch>
            <a:fillRect/>
          </a:stretch>
        </p:blipFill>
        <p:spPr bwMode="auto">
          <a:xfrm>
            <a:off x="3522610" y="620688"/>
            <a:ext cx="1697462" cy="1590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5" descr="http://digitalschool.minedu.gov.gr/modules/ebook/show.php/DSGL-B101/280/2007,6825/images/img5_35.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41641" y="572480"/>
            <a:ext cx="2947088" cy="16391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524901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dirty="0" smtClean="0"/>
              <a:t>ΤΑ ΠΛΕΟΝΕΚΤΗΜΑΤΑ ΤΟΥ ΠΟΔΗΛΑΤΟΥ</a:t>
            </a:r>
            <a:endParaRPr lang="el-GR"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59632" y="2204864"/>
            <a:ext cx="6264696"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9691795"/>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dirty="0">
                <a:solidFill>
                  <a:srgbClr val="000066"/>
                </a:solidFill>
              </a:rPr>
              <a:t>ΙΣΤΟΡΙΑ ΤΟΥ </a:t>
            </a:r>
            <a:r>
              <a:rPr lang="el-GR" dirty="0" smtClean="0">
                <a:solidFill>
                  <a:srgbClr val="000066"/>
                </a:solidFill>
              </a:rPr>
              <a:t>ΤΡΟΧΟΥ</a:t>
            </a:r>
            <a:r>
              <a:rPr lang="el-GR" dirty="0"/>
              <a:t> </a:t>
            </a:r>
            <a:r>
              <a:rPr lang="el-GR" sz="3600" dirty="0" smtClean="0"/>
              <a:t>Προϊστορία, ιστορία</a:t>
            </a:r>
            <a:r>
              <a:rPr lang="el-GR" sz="3600" dirty="0"/>
              <a:t>, </a:t>
            </a:r>
            <a:r>
              <a:rPr lang="el-GR" sz="3600" dirty="0" smtClean="0"/>
              <a:t>λειτουργία, χρήσεις </a:t>
            </a:r>
            <a:r>
              <a:rPr lang="el-GR" sz="3600" dirty="0"/>
              <a:t>του </a:t>
            </a:r>
            <a:r>
              <a:rPr lang="el-GR" sz="3600" dirty="0" smtClean="0"/>
              <a:t>τροχού</a:t>
            </a:r>
            <a:endParaRPr lang="el-GR" sz="3600" dirty="0"/>
          </a:p>
        </p:txBody>
      </p:sp>
      <p:sp>
        <p:nvSpPr>
          <p:cNvPr id="3" name="Θέση περιεχομένου 2"/>
          <p:cNvSpPr>
            <a:spLocks noGrp="1"/>
          </p:cNvSpPr>
          <p:nvPr>
            <p:ph idx="1"/>
          </p:nvPr>
        </p:nvSpPr>
        <p:spPr/>
        <p:txBody>
          <a:bodyPr>
            <a:normAutofit fontScale="77500" lnSpcReduction="20000"/>
          </a:bodyPr>
          <a:lstStyle/>
          <a:p>
            <a:r>
              <a:rPr lang="el-GR" dirty="0" smtClean="0"/>
              <a:t>Ορισμός </a:t>
            </a:r>
            <a:r>
              <a:rPr lang="el-GR" dirty="0"/>
              <a:t>του </a:t>
            </a:r>
            <a:r>
              <a:rPr lang="el-GR" dirty="0" smtClean="0"/>
              <a:t>τροχού</a:t>
            </a:r>
          </a:p>
          <a:p>
            <a:r>
              <a:rPr lang="en-US" dirty="0"/>
              <a:t> </a:t>
            </a:r>
            <a:r>
              <a:rPr lang="el-GR" dirty="0"/>
              <a:t>Ο </a:t>
            </a:r>
            <a:r>
              <a:rPr lang="el-GR" dirty="0" smtClean="0"/>
              <a:t>τροχός </a:t>
            </a:r>
            <a:r>
              <a:rPr lang="el-GR" dirty="0"/>
              <a:t>είναι </a:t>
            </a:r>
            <a:r>
              <a:rPr lang="el-GR" dirty="0" smtClean="0"/>
              <a:t>κυκλικού σχήματος κατασκευή </a:t>
            </a:r>
            <a:r>
              <a:rPr lang="el-GR" dirty="0"/>
              <a:t>που </a:t>
            </a:r>
            <a:r>
              <a:rPr lang="el-GR" dirty="0" smtClean="0"/>
              <a:t>περιστρέφετε γύρω </a:t>
            </a:r>
            <a:r>
              <a:rPr lang="el-GR" dirty="0"/>
              <a:t>από έναν </a:t>
            </a:r>
            <a:r>
              <a:rPr lang="el-GR" dirty="0" smtClean="0"/>
              <a:t>άξονα. </a:t>
            </a:r>
            <a:r>
              <a:rPr lang="el-GR" dirty="0"/>
              <a:t>Ο </a:t>
            </a:r>
            <a:r>
              <a:rPr lang="el-GR" dirty="0" smtClean="0"/>
              <a:t>νοητός άξονας περιστροφής θεωρείτε ακίνητος </a:t>
            </a:r>
            <a:r>
              <a:rPr lang="el-GR" dirty="0"/>
              <a:t>, </a:t>
            </a:r>
            <a:r>
              <a:rPr lang="el-GR" dirty="0" smtClean="0"/>
              <a:t>περνά </a:t>
            </a:r>
            <a:r>
              <a:rPr lang="el-GR" dirty="0"/>
              <a:t>από το </a:t>
            </a:r>
            <a:r>
              <a:rPr lang="el-GR" dirty="0" smtClean="0"/>
              <a:t>κέντρο </a:t>
            </a:r>
            <a:r>
              <a:rPr lang="el-GR" dirty="0"/>
              <a:t>του και είναι </a:t>
            </a:r>
            <a:r>
              <a:rPr lang="el-GR" dirty="0" smtClean="0"/>
              <a:t>κάθετος </a:t>
            </a:r>
            <a:r>
              <a:rPr lang="el-GR" dirty="0"/>
              <a:t>στο </a:t>
            </a:r>
            <a:r>
              <a:rPr lang="el-GR" dirty="0" smtClean="0"/>
              <a:t>επίπεδο </a:t>
            </a:r>
            <a:r>
              <a:rPr lang="el-GR" dirty="0"/>
              <a:t>του </a:t>
            </a:r>
            <a:r>
              <a:rPr lang="el-GR" dirty="0" smtClean="0"/>
              <a:t>τροχού. </a:t>
            </a:r>
            <a:r>
              <a:rPr lang="el-GR" dirty="0"/>
              <a:t>Ο </a:t>
            </a:r>
            <a:r>
              <a:rPr lang="el-GR" dirty="0" smtClean="0"/>
              <a:t>πραγματικός άξονας </a:t>
            </a:r>
            <a:r>
              <a:rPr lang="el-GR" dirty="0"/>
              <a:t>θα </a:t>
            </a:r>
            <a:r>
              <a:rPr lang="el-GR" dirty="0" smtClean="0"/>
              <a:t>έχει </a:t>
            </a:r>
            <a:r>
              <a:rPr lang="el-GR" dirty="0"/>
              <a:t>μια από τις </a:t>
            </a:r>
            <a:r>
              <a:rPr lang="el-GR" dirty="0" smtClean="0"/>
              <a:t>ακόλουθες </a:t>
            </a:r>
            <a:r>
              <a:rPr lang="el-GR" dirty="0"/>
              <a:t>δυο </a:t>
            </a:r>
            <a:r>
              <a:rPr lang="el-GR" dirty="0" smtClean="0"/>
              <a:t>διαρρυθμίσεις </a:t>
            </a:r>
            <a:r>
              <a:rPr lang="en-US" dirty="0"/>
              <a:t>:</a:t>
            </a:r>
            <a:r>
              <a:rPr lang="el-GR" dirty="0"/>
              <a:t> </a:t>
            </a:r>
            <a:r>
              <a:rPr lang="en-US" dirty="0"/>
              <a:t>i) o </a:t>
            </a:r>
            <a:r>
              <a:rPr lang="el-GR" dirty="0" smtClean="0"/>
              <a:t>τροχός </a:t>
            </a:r>
            <a:r>
              <a:rPr lang="el-GR" dirty="0"/>
              <a:t>θα είναι </a:t>
            </a:r>
            <a:r>
              <a:rPr lang="el-GR" dirty="0" smtClean="0"/>
              <a:t>ελεύθερος </a:t>
            </a:r>
            <a:r>
              <a:rPr lang="el-GR" dirty="0"/>
              <a:t>να </a:t>
            </a:r>
            <a:r>
              <a:rPr lang="el-GR" dirty="0" smtClean="0"/>
              <a:t>περιστρέφετε γύρω </a:t>
            </a:r>
            <a:r>
              <a:rPr lang="el-GR" dirty="0"/>
              <a:t>από αυτόν.</a:t>
            </a:r>
            <a:r>
              <a:rPr lang="en-US" dirty="0"/>
              <a:t>  ii) o </a:t>
            </a:r>
            <a:r>
              <a:rPr lang="el-GR" dirty="0" smtClean="0"/>
              <a:t>τροχός </a:t>
            </a:r>
            <a:r>
              <a:rPr lang="el-GR" dirty="0"/>
              <a:t>θα είναι </a:t>
            </a:r>
            <a:r>
              <a:rPr lang="el-GR" dirty="0" smtClean="0"/>
              <a:t>στερεά  συνδεδεμένος </a:t>
            </a:r>
            <a:r>
              <a:rPr lang="el-GR" dirty="0"/>
              <a:t>με αυτόν</a:t>
            </a:r>
            <a:r>
              <a:rPr lang="el-GR" dirty="0" smtClean="0"/>
              <a:t>.</a:t>
            </a:r>
          </a:p>
          <a:p>
            <a:r>
              <a:rPr lang="el-GR" dirty="0"/>
              <a:t>Προτού εφευρεθεί ο τροχός, οι άνθρωποι μετακινούνταν με τα πόδια, με κορμούς που επέπλεαν, με έλκηθρα ή με κανό. Ο τροχός είχε, ωστόσο, δυνατότητες που ξεπερνούσαν κατά πολύ αυτές τις παλιές τεχνικές.</a:t>
            </a:r>
          </a:p>
          <a:p>
            <a:endParaRPr lang="el-GR" dirty="0"/>
          </a:p>
        </p:txBody>
      </p:sp>
    </p:spTree>
    <p:extLst>
      <p:ext uri="{BB962C8B-B14F-4D97-AF65-F5344CB8AC3E}">
        <p14:creationId xmlns:p14="http://schemas.microsoft.com/office/powerpoint/2010/main" val="306882940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dirty="0" smtClean="0"/>
              <a:t>Προϊστορία </a:t>
            </a:r>
            <a:r>
              <a:rPr lang="el-GR" dirty="0"/>
              <a:t>και </a:t>
            </a:r>
            <a:r>
              <a:rPr lang="el-GR" dirty="0" smtClean="0"/>
              <a:t>ιστορία τροχού</a:t>
            </a:r>
            <a:endParaRPr lang="el-GR" dirty="0"/>
          </a:p>
        </p:txBody>
      </p:sp>
      <p:pic>
        <p:nvPicPr>
          <p:cNvPr id="4" name="Picture 7" descr="troxos_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2323038"/>
            <a:ext cx="2880320" cy="346698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descr="ANd9GcRn4hevH0q8Gn1f_rdr4PdRujRf-3voqnCzEEZbiQ8m5ldLNdN08Q"/>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5976" y="2698541"/>
            <a:ext cx="3611893" cy="2708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48013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
            </a:r>
            <a:br>
              <a:rPr lang="el-GR" dirty="0"/>
            </a:br>
            <a:endParaRPr lang="el-GR" dirty="0"/>
          </a:p>
        </p:txBody>
      </p:sp>
      <p:sp>
        <p:nvSpPr>
          <p:cNvPr id="3" name="Θέση περιεχομένου 2"/>
          <p:cNvSpPr>
            <a:spLocks noGrp="1"/>
          </p:cNvSpPr>
          <p:nvPr>
            <p:ph idx="1"/>
          </p:nvPr>
        </p:nvSpPr>
        <p:spPr/>
        <p:txBody>
          <a:bodyPr>
            <a:normAutofit fontScale="85000" lnSpcReduction="20000"/>
          </a:bodyPr>
          <a:lstStyle/>
          <a:p>
            <a:pPr>
              <a:lnSpc>
                <a:spcPct val="80000"/>
              </a:lnSpc>
            </a:pPr>
            <a:r>
              <a:rPr lang="el-GR" dirty="0"/>
              <a:t>Η κατάκτηση του κόσμου από τον τροχό ξεκίνησε στη </a:t>
            </a:r>
            <a:r>
              <a:rPr lang="el-GR" dirty="0" smtClean="0"/>
              <a:t>Σουμερικά </a:t>
            </a:r>
            <a:r>
              <a:rPr lang="el-GR" dirty="0"/>
              <a:t>στο σημερινό Ιράκ. Οι Σουμέριοι έψηναν τούβλα και έχτιζαν δρόμους, και κάποιοι από αυτούς τους εφευρετικούς ανθρώπους κατασκεύασαν επίσης τους πρώτους τροχούς. Αυτοί αποτελούνταν από ξύλινες σανίδες, με μια τρύπα στη μέση για τον άξονα. Με τον καιρό, ο τροχός εξαπλώθηκε και στην υπόλοιπη Μεσοποταμία, ενώ, όταν δαμάστηκε το άλογο, έγινε δυνατόν να επιτευχθούν και μεγαλύτερες ταχύτητες</a:t>
            </a:r>
            <a:r>
              <a:rPr lang="el-GR" dirty="0" smtClean="0"/>
              <a:t>.</a:t>
            </a:r>
          </a:p>
          <a:p>
            <a:pPr>
              <a:lnSpc>
                <a:spcPct val="80000"/>
              </a:lnSpc>
            </a:pPr>
            <a:r>
              <a:rPr lang="el-GR" dirty="0" smtClean="0"/>
              <a:t> </a:t>
            </a:r>
            <a:r>
              <a:rPr lang="el-GR" dirty="0"/>
              <a:t>Όταν εμφανίστηκαν τα πολεμικά άρματα, η τεχνολογία του τροχού γνώρισε νέες δόξες. Η στεφάνη και οι ακτίνες έκαναν τον τροχό ελαφρύτερο και </a:t>
            </a:r>
            <a:r>
              <a:rPr lang="el-GR" dirty="0" smtClean="0"/>
              <a:t>ανθεκτικότερο</a:t>
            </a:r>
            <a:r>
              <a:rPr lang="el-GR" dirty="0"/>
              <a:t> </a:t>
            </a:r>
            <a:r>
              <a:rPr lang="el-GR" dirty="0" smtClean="0"/>
              <a:t>ενώ άξονες </a:t>
            </a:r>
            <a:r>
              <a:rPr lang="el-GR" dirty="0"/>
              <a:t>και πλήμνες μείωσαν τις </a:t>
            </a:r>
            <a:r>
              <a:rPr lang="el-GR" dirty="0" smtClean="0"/>
              <a:t>τριβές και το έκαναν γρηγορότερο.</a:t>
            </a:r>
          </a:p>
        </p:txBody>
      </p:sp>
      <p:pic>
        <p:nvPicPr>
          <p:cNvPr id="4" name="Picture 5" descr="image0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476672"/>
            <a:ext cx="1944216" cy="145816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5" descr="troxos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784" y="476672"/>
            <a:ext cx="2304256" cy="15224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9" descr="ta-pio-frikalea-ergaleia-basanistiriwn-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8064" y="620687"/>
            <a:ext cx="1656184" cy="146481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descr="troxos_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948264" y="211271"/>
            <a:ext cx="1440160" cy="17878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877575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Ο </a:t>
            </a:r>
            <a:r>
              <a:rPr lang="el-GR" dirty="0" smtClean="0"/>
              <a:t>τροχός </a:t>
            </a:r>
            <a:r>
              <a:rPr lang="el-GR" dirty="0"/>
              <a:t>του </a:t>
            </a:r>
            <a:r>
              <a:rPr lang="el-GR" dirty="0" smtClean="0"/>
              <a:t>έτους</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t>Από την αρχαιότητα οι άνθρωποι γιόρταζαν τη συνεχή περιστροφή του τροχού του χρόνου. Για τους οπαδούς του παγανισμού η αλλαγή των εποχών και η αλληλεπίδραση ανάμεσα στο φως και στο σκοτάδι είναι θεμελιώδεις. Ο διαρκής αυτός κύκλος είναι έκφραση μιας βαθύτερης πραγματικότητας, και με το να κάνει κανείς μία συνειδητή επιλογή δραστικής συμμετοχής στη ροή του έτους, είναι κάτι που οι παγανιστές μέσω αυτού βρίσκουν την αρμονία των πραγμάτων σε όλα τα επίπεδα, από το φυσικό μέχρι το θεϊκό και το προσωπικό. Ο τροχός με τις οχτώ ακτίνες, με την ονομασία ο Τροχός του Έτους, είναι ένα σύμβολο που αντιπροσωπεύει την ουσία των σημαντικών ιερών ημερών ή των </a:t>
            </a:r>
            <a:r>
              <a:rPr lang="el-GR" dirty="0" smtClean="0"/>
              <a:t>Σάμπα </a:t>
            </a:r>
            <a:r>
              <a:rPr lang="el-GR" dirty="0"/>
              <a:t>στο παγανιστικό τελετουργικό ημερολόγιο. Προέρχεται από τον ηλιακό τροχό ή τον ηλιακό σταυρό, ένα προχριστιανικό ευρωπαϊκό ημερολόγιο που σηματοδοτούσε τα ηλιοστάσια και τις ισημερίες. </a:t>
            </a:r>
          </a:p>
          <a:p>
            <a:endParaRPr lang="el-GR" dirty="0"/>
          </a:p>
        </p:txBody>
      </p:sp>
    </p:spTree>
    <p:extLst>
      <p:ext uri="{BB962C8B-B14F-4D97-AF65-F5344CB8AC3E}">
        <p14:creationId xmlns:p14="http://schemas.microsoft.com/office/powerpoint/2010/main" val="424922971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numCol="1">
            <a:normAutofit fontScale="90000"/>
          </a:bodyPr>
          <a:lstStyle/>
          <a:p>
            <a:pPr algn="just"/>
            <a:r>
              <a:rPr lang="el-GR" dirty="0" smtClean="0"/>
              <a:t>Λειτουργιά </a:t>
            </a:r>
            <a:r>
              <a:rPr lang="el-GR" dirty="0"/>
              <a:t>και </a:t>
            </a:r>
            <a:r>
              <a:rPr lang="el-GR" dirty="0" smtClean="0"/>
              <a:t>χρήσεις τροχού</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a:t>Ο τροχός σε διάφορες μηχανικές εφαρμογές και μηχανήματα μπορεί να χρησιμοποιείται για τη μετατροπή περιστροφικής κίνησης σε γραμμική ή αντίστροφα. Για παράδειγμα, σε ένα </a:t>
            </a:r>
            <a:r>
              <a:rPr lang="el-GR" dirty="0">
                <a:hlinkClick r:id="rId2" tooltip="Αυτοκίνητο"/>
              </a:rPr>
              <a:t>αυτοκίνητο</a:t>
            </a:r>
            <a:r>
              <a:rPr lang="el-GR" dirty="0"/>
              <a:t> η παλινδρομική κίνηση του εμβόλου του </a:t>
            </a:r>
            <a:r>
              <a:rPr lang="el-GR" dirty="0">
                <a:hlinkClick r:id="rId3" tooltip="Μηχανή εσωτερικής καύσης"/>
              </a:rPr>
              <a:t>κινητήρα</a:t>
            </a:r>
            <a:r>
              <a:rPr lang="el-GR" dirty="0"/>
              <a:t> μετατρέπεται σε περιστροφική κίνηση του </a:t>
            </a:r>
            <a:r>
              <a:rPr lang="el-GR" dirty="0" smtClean="0"/>
              <a:t>στροφαλοφόρου</a:t>
            </a:r>
            <a:r>
              <a:rPr lang="el-GR" dirty="0"/>
              <a:t> </a:t>
            </a:r>
            <a:r>
              <a:rPr lang="el-GR" dirty="0">
                <a:hlinkClick r:id="rId4" tooltip="Άτρακτος (δεν έχει γραφτεί ακόμα)"/>
              </a:rPr>
              <a:t>άξονα</a:t>
            </a:r>
            <a:r>
              <a:rPr lang="el-GR" dirty="0"/>
              <a:t> μέσω του </a:t>
            </a:r>
            <a:r>
              <a:rPr lang="el-GR" dirty="0">
                <a:hlinkClick r:id="rId5" tooltip="Διωστήρας (δεν έχει γραφτεί ακόμα)"/>
              </a:rPr>
              <a:t>διωστήρα</a:t>
            </a:r>
            <a:r>
              <a:rPr lang="el-GR" dirty="0"/>
              <a:t> (μπιέλα), περιστροφική κίνηση του </a:t>
            </a:r>
            <a:r>
              <a:rPr lang="el-GR" dirty="0">
                <a:hlinkClick r:id="rId6" tooltip="Διαφορικά αυτοκινήτου"/>
              </a:rPr>
              <a:t>διαφορικού</a:t>
            </a:r>
            <a:r>
              <a:rPr lang="el-GR" dirty="0"/>
              <a:t> η οποία τελικά μετατρέπεται σε γραμμική κίνηση ολόκληρου του οχήματος μέσω των τροχών. Άλλο γνωστό παράδειγμα είναι το </a:t>
            </a:r>
            <a:r>
              <a:rPr lang="el-GR" dirty="0">
                <a:hlinkClick r:id="rId7" tooltip="Βαρούλκο (δεν έχει γραφτεί ακόμα)"/>
              </a:rPr>
              <a:t>βαρούλκο</a:t>
            </a:r>
            <a:r>
              <a:rPr lang="el-GR" dirty="0"/>
              <a:t>: καθώς το </a:t>
            </a:r>
            <a:r>
              <a:rPr lang="el-GR" dirty="0">
                <a:hlinkClick r:id="rId8" tooltip="Συρματόσχοινο"/>
              </a:rPr>
              <a:t>συρματόσχοινο</a:t>
            </a:r>
            <a:r>
              <a:rPr lang="el-GR" dirty="0"/>
              <a:t> τυλίγεται γύρω από το τύμπανο, που δεν είναι παρά ένας τροχός, η περιστροφική κίνηση του τυμπάνου μετατρέπεται σε γραμμική κίνηση του φορτίου που βρίσκεται στο άκρο του συρματόσχοινου</a:t>
            </a:r>
            <a:r>
              <a:rPr lang="el-GR" dirty="0" smtClean="0"/>
              <a:t>.</a:t>
            </a:r>
          </a:p>
          <a:p>
            <a:r>
              <a:rPr lang="el-GR" dirty="0"/>
              <a:t>Ένα ζευγάρι τροχών διαφορετικής διαμέτρου σε διάφορες μηχανικές εφαρμογές και μηχανήματα μπορεί να χρησιμοποιείται ως μειωτήρας ροπής. Γνωστό παράδειγμα είναι η μετάδοση κίνησης ή/και ισχύος μέσω ιμάντα. Επίσης γνωστό παράδειγμα είναι </a:t>
            </a:r>
            <a:r>
              <a:rPr lang="el-GR" dirty="0" smtClean="0"/>
              <a:t>οδοντωτός</a:t>
            </a:r>
            <a:r>
              <a:rPr lang="el-GR" dirty="0" smtClean="0">
                <a:hlinkClick r:id="rId9" tooltip="Οδοντωτός τροχός (δεν έχει γραφτεί ακόμα)"/>
              </a:rPr>
              <a:t> </a:t>
            </a:r>
            <a:r>
              <a:rPr lang="el-GR" dirty="0">
                <a:hlinkClick r:id="rId9" tooltip="Οδοντωτός τροχός (δεν έχει γραφτεί ακόμα)"/>
              </a:rPr>
              <a:t>τροχός</a:t>
            </a:r>
            <a:r>
              <a:rPr lang="el-GR" dirty="0"/>
              <a:t> (γρανάζι</a:t>
            </a:r>
          </a:p>
        </p:txBody>
      </p:sp>
      <p:pic>
        <p:nvPicPr>
          <p:cNvPr id="4" name="Picture 5" descr="ANd9GcTiByNZhYes97wWU8dQn-fC7K3VaGZfHJgQ0hvRzRiHi2bY_AoCYQ"/>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9437" y="269268"/>
            <a:ext cx="1872208" cy="140415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9" descr="tha_gyrisei_kai_o_troxos"/>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876256" y="269268"/>
            <a:ext cx="1855846" cy="13918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90872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dirty="0" smtClean="0"/>
              <a:t>ΤΑ ΜΕΡΗ ΤΟΥ ΠΟΔΗΛΑΤΟΥ</a:t>
            </a:r>
            <a:br>
              <a:rPr lang="el-GR" dirty="0" smtClean="0"/>
            </a:br>
            <a:endParaRPr lang="el-GR"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95441" y="1772816"/>
            <a:ext cx="7764992" cy="4567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3158349"/>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t>ΣΕΛΛΑ</a:t>
            </a:r>
            <a:endParaRPr lang="el-GR" dirty="0"/>
          </a:p>
        </p:txBody>
      </p:sp>
      <p:sp>
        <p:nvSpPr>
          <p:cNvPr id="3" name="Θέση περιεχομένου 2"/>
          <p:cNvSpPr>
            <a:spLocks noGrp="1"/>
          </p:cNvSpPr>
          <p:nvPr>
            <p:ph idx="1"/>
          </p:nvPr>
        </p:nvSpPr>
        <p:spPr/>
        <p:txBody>
          <a:bodyPr>
            <a:normAutofit fontScale="55000" lnSpcReduction="20000"/>
          </a:bodyPr>
          <a:lstStyle/>
          <a:p>
            <a:r>
              <a:rPr lang="el-GR" dirty="0"/>
              <a:t>Εδώ θα πρέπει να αναφερθούμε </a:t>
            </a:r>
            <a:r>
              <a:rPr lang="el-GR" dirty="0" smtClean="0"/>
              <a:t>ότι </a:t>
            </a:r>
            <a:r>
              <a:rPr lang="el-GR" dirty="0"/>
              <a:t>τα φαινόμενα απατούν. Και αυτό επειδή η άνεση που μας παρέχει μια σέλλα </a:t>
            </a:r>
            <a:r>
              <a:rPr lang="el-GR" dirty="0" smtClean="0"/>
              <a:t>δεν </a:t>
            </a:r>
            <a:r>
              <a:rPr lang="el-GR" dirty="0"/>
              <a:t>είναι πάντα συνάρτηση του πάχους της επένδυσης που έχει. Παίζουν πολλοί παράγοντες ρόλο.</a:t>
            </a:r>
            <a:br>
              <a:rPr lang="el-GR" dirty="0"/>
            </a:br>
            <a:endParaRPr lang="el-GR" dirty="0"/>
          </a:p>
          <a:p>
            <a:r>
              <a:rPr lang="el-GR" b="1" dirty="0"/>
              <a:t>Βάρος:</a:t>
            </a:r>
            <a:r>
              <a:rPr lang="el-GR" dirty="0"/>
              <a:t> Ένας αναβάτης 65κιλών θα </a:t>
            </a:r>
            <a:r>
              <a:rPr lang="el-GR" dirty="0" smtClean="0"/>
              <a:t>βρει </a:t>
            </a:r>
            <a:r>
              <a:rPr lang="el-GR" dirty="0"/>
              <a:t>αναπαυτική μια σέλλα που κάποιος άλλος 90κιλών θα φοβόταν να κάτσει επάνω.</a:t>
            </a:r>
          </a:p>
          <a:p>
            <a:r>
              <a:rPr lang="el-GR" b="1" dirty="0"/>
              <a:t>Υλικά κατασκευής:</a:t>
            </a:r>
            <a:r>
              <a:rPr lang="el-GR" dirty="0"/>
              <a:t> Ράγες </a:t>
            </a:r>
            <a:r>
              <a:rPr lang="el-GR" dirty="0" smtClean="0"/>
              <a:t>από </a:t>
            </a:r>
            <a:r>
              <a:rPr lang="el-GR" dirty="0"/>
              <a:t>τιτάνιο, ατσάλι και </a:t>
            </a:r>
            <a:r>
              <a:rPr lang="el-GR" dirty="0" smtClean="0"/>
              <a:t>κανναβονήματα </a:t>
            </a:r>
            <a:r>
              <a:rPr lang="el-GR" dirty="0"/>
              <a:t>όπως και το υλικό κατασκευής του σώματος της ανάρτησης έχουν διαφορετικές μηχανικές ιδιότητες και συνεπώς δίνουν πολύ διαφορετική αίσθηση </a:t>
            </a:r>
            <a:r>
              <a:rPr lang="el-GR" dirty="0" smtClean="0"/>
              <a:t>κατά </a:t>
            </a:r>
            <a:r>
              <a:rPr lang="el-GR" dirty="0"/>
              <a:t>τη διάρκεια της βόλτας.</a:t>
            </a:r>
          </a:p>
          <a:p>
            <a:r>
              <a:rPr lang="el-GR" b="1" dirty="0"/>
              <a:t>Σχισμή:</a:t>
            </a:r>
            <a:r>
              <a:rPr lang="el-GR" dirty="0"/>
              <a:t> Τα τελευταία χρόνια έχουν κυκλοφορήσει σέλλες με ειδική σχισμή στην επιφάνεια τους για να μη </a:t>
            </a:r>
            <a:r>
              <a:rPr lang="el-GR" dirty="0" smtClean="0"/>
              <a:t>δέχεται </a:t>
            </a:r>
            <a:r>
              <a:rPr lang="el-GR" dirty="0"/>
              <a:t>πίεση η περιοχή του προστάτη.</a:t>
            </a:r>
          </a:p>
          <a:p>
            <a:r>
              <a:rPr lang="el-GR" b="1" dirty="0"/>
              <a:t>Διαστάσεις σέλλας:</a:t>
            </a:r>
            <a:r>
              <a:rPr lang="el-GR" dirty="0"/>
              <a:t> Οι διαστάσεις της σέλλας παίζουν και αυτές σημαντικό ρόλο. Πάρα πολλές εταιρίες πλέον διαθέτουν μοντέλα με διαφορετικές διαστάσεις για να ταιριάξουν όλοι οι </a:t>
            </a:r>
            <a:r>
              <a:rPr lang="el-GR" dirty="0" smtClean="0"/>
              <a:t>σωματότροποι.</a:t>
            </a:r>
            <a:r>
              <a:rPr lang="el-GR" dirty="0"/>
              <a:t/>
            </a:r>
            <a:br>
              <a:rPr lang="el-GR" dirty="0"/>
            </a:br>
            <a:endParaRPr lang="el-GR" dirty="0">
              <a:effectLst/>
            </a:endParaRPr>
          </a:p>
        </p:txBody>
      </p:sp>
      <p:pic>
        <p:nvPicPr>
          <p:cNvPr id="2050" name="Picture 2" descr="http://www.cyclist.gr/images/stories/gear/saddle_adj/twosaddl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022" y="764704"/>
            <a:ext cx="2590868" cy="12221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247168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t>ΤΙΜΟΝΙ</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Τα τιμόνια στα ποδήλατα </a:t>
            </a:r>
            <a:r>
              <a:rPr lang="el-GR" dirty="0" smtClean="0"/>
              <a:t> </a:t>
            </a:r>
            <a:r>
              <a:rPr lang="el-GR" dirty="0"/>
              <a:t>έχουν διάφορα πλάτη και γωνίες. Οι περισσότεροι </a:t>
            </a:r>
            <a:r>
              <a:rPr lang="el-GR" dirty="0" smtClean="0"/>
              <a:t> </a:t>
            </a:r>
            <a:r>
              <a:rPr lang="el-GR" dirty="0"/>
              <a:t>διαλέγουν τιμόνι όσο και το άνοιγμα των ώμων τους. Ένα τιμόνι πιο πλατύ από το κανονικό όμως ανοίγει περισσότερο τα πνευμόνια με αποτέλεσμα να υπάρχει καλύτερος αερισμός αλλά και πολύ καλύτερος έλεγχος του ποδηλάτου, ωστόσο δεν είναι τόσο αεροδυναμική η θέση του αθλητή πάνω στο ποδήλατο</a:t>
            </a:r>
            <a:r>
              <a:rPr lang="el-GR" dirty="0" smtClean="0"/>
              <a:t>.</a:t>
            </a:r>
          </a:p>
          <a:p>
            <a:r>
              <a:rPr lang="el-GR" b="1" dirty="0" smtClean="0"/>
              <a:t>Λαιμός τιμονιού</a:t>
            </a:r>
          </a:p>
          <a:p>
            <a:r>
              <a:rPr lang="el-GR" dirty="0"/>
              <a:t>Η ιδανική θέση ποικίλει, ανάλογα με τον κάθε ποδηλάτη, το στιλ του, την ευλυγισία του, τις αναλογίες του σώματός του, καθώς και την γεωμετρία του ποδηλάτου, μεταξύ άλλων. </a:t>
            </a:r>
            <a:endParaRPr lang="el-GR" dirty="0" smtClean="0"/>
          </a:p>
          <a:p>
            <a:endParaRPr lang="el-GR" dirty="0"/>
          </a:p>
        </p:txBody>
      </p:sp>
      <p:pic>
        <p:nvPicPr>
          <p:cNvPr id="1026" name="Picture 2" descr="http://engine.pixelplus.netuse.gr/filesystem/images/20101214/low/pixelplus_LARGE_t_2_11146.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654462"/>
            <a:ext cx="2544217" cy="130666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img687.imageshack.us/img687/8594/racefaceridealu.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6176" y="908720"/>
            <a:ext cx="1728192" cy="11504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021204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100</TotalTime>
  <Words>936</Words>
  <Application>Microsoft Office PowerPoint</Application>
  <PresentationFormat>Προβολή στην οθόνη (4:3)</PresentationFormat>
  <Paragraphs>53</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Austin</vt:lpstr>
      <vt:lpstr>ΤΟ ΠΟΔΗΛΑΤΟ</vt:lpstr>
      <vt:lpstr>ΙΣΤΟΡΙΑ ΤΟΥ ΤΡΟΧΟΥ Προϊστορία, ιστορία, λειτουργία, χρήσεις του τροχού</vt:lpstr>
      <vt:lpstr>Προϊστορία και ιστορία τροχού</vt:lpstr>
      <vt:lpstr> </vt:lpstr>
      <vt:lpstr>Ο τροχός του έτους</vt:lpstr>
      <vt:lpstr>Λειτουργιά και χρήσεις τροχού</vt:lpstr>
      <vt:lpstr>ΤΑ ΜΕΡΗ ΤΟΥ ΠΟΔΗΛΑΤΟΥ </vt:lpstr>
      <vt:lpstr>ΣΕΛΛΑ</vt:lpstr>
      <vt:lpstr>ΤΙΜΟΝΙ</vt:lpstr>
      <vt:lpstr>Βραχίονα - σχέσεις γραναζιών</vt:lpstr>
      <vt:lpstr>ΦΡΕΝΑ</vt:lpstr>
      <vt:lpstr> ΜΕΤΑΤΡΟΠΕΣ ΕΝΕΡΓΕΙΑΣ ΤΟΥ ΠΟΔΗΛΑΤΟΥ</vt:lpstr>
      <vt:lpstr>Παρουσίαση του PowerPoint</vt:lpstr>
      <vt:lpstr>ΤΑ ΠΛΕΟΝΕΚΤΗΜΑΤΑ ΤΟΥ ΠΟΔΗΛΑΤΟΥ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ΠΟΔΗΛΑΤΟ</dc:title>
  <dc:creator>nikos</dc:creator>
  <cp:lastModifiedBy>nikos</cp:lastModifiedBy>
  <cp:revision>11</cp:revision>
  <dcterms:created xsi:type="dcterms:W3CDTF">2012-12-17T18:09:17Z</dcterms:created>
  <dcterms:modified xsi:type="dcterms:W3CDTF">2012-12-17T19:50:52Z</dcterms:modified>
</cp:coreProperties>
</file>